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404" r:id="rId2"/>
    <p:sldId id="257" r:id="rId3"/>
    <p:sldId id="522" r:id="rId4"/>
    <p:sldId id="259" r:id="rId5"/>
    <p:sldId id="526" r:id="rId6"/>
    <p:sldId id="527" r:id="rId7"/>
    <p:sldId id="523" r:id="rId8"/>
    <p:sldId id="258" r:id="rId9"/>
    <p:sldId id="261" r:id="rId10"/>
    <p:sldId id="262" r:id="rId11"/>
    <p:sldId id="263" r:id="rId12"/>
    <p:sldId id="524" r:id="rId13"/>
    <p:sldId id="544" r:id="rId14"/>
    <p:sldId id="545" r:id="rId15"/>
    <p:sldId id="268" r:id="rId16"/>
    <p:sldId id="266" r:id="rId17"/>
    <p:sldId id="265" r:id="rId18"/>
    <p:sldId id="270" r:id="rId19"/>
    <p:sldId id="271" r:id="rId20"/>
    <p:sldId id="546" r:id="rId21"/>
    <p:sldId id="267" r:id="rId22"/>
    <p:sldId id="529" r:id="rId23"/>
    <p:sldId id="284" r:id="rId24"/>
    <p:sldId id="554" r:id="rId25"/>
    <p:sldId id="525" r:id="rId26"/>
    <p:sldId id="528" r:id="rId27"/>
    <p:sldId id="274" r:id="rId28"/>
    <p:sldId id="283" r:id="rId29"/>
    <p:sldId id="288" r:id="rId30"/>
    <p:sldId id="547" r:id="rId31"/>
    <p:sldId id="537" r:id="rId32"/>
    <p:sldId id="548" r:id="rId33"/>
    <p:sldId id="290" r:id="rId34"/>
    <p:sldId id="279" r:id="rId35"/>
    <p:sldId id="289" r:id="rId36"/>
    <p:sldId id="278" r:id="rId37"/>
    <p:sldId id="269" r:id="rId38"/>
    <p:sldId id="534" r:id="rId39"/>
    <p:sldId id="280" r:id="rId40"/>
    <p:sldId id="538" r:id="rId41"/>
    <p:sldId id="539" r:id="rId42"/>
    <p:sldId id="285" r:id="rId43"/>
    <p:sldId id="308" r:id="rId44"/>
    <p:sldId id="541" r:id="rId45"/>
    <p:sldId id="542" r:id="rId46"/>
    <p:sldId id="286" r:id="rId47"/>
    <p:sldId id="307" r:id="rId48"/>
    <p:sldId id="549" r:id="rId49"/>
    <p:sldId id="543" r:id="rId50"/>
    <p:sldId id="272" r:id="rId51"/>
    <p:sldId id="550" r:id="rId52"/>
    <p:sldId id="551" r:id="rId53"/>
    <p:sldId id="295" r:id="rId54"/>
    <p:sldId id="552" r:id="rId55"/>
    <p:sldId id="296" r:id="rId56"/>
    <p:sldId id="309" r:id="rId57"/>
  </p:sldIdLst>
  <p:sldSz cx="12192000" cy="6858000"/>
  <p:notesSz cx="6858000" cy="9144000"/>
  <p:embeddedFontLst>
    <p:embeddedFont>
      <p:font typeface="Helvetica" panose="020B0604020202020204" pitchFamily="34"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259"/>
            <p14:sldId id="526"/>
            <p14:sldId id="527"/>
            <p14:sldId id="523"/>
            <p14:sldId id="258"/>
            <p14:sldId id="261"/>
            <p14:sldId id="262"/>
            <p14:sldId id="263"/>
            <p14:sldId id="524"/>
            <p14:sldId id="544"/>
            <p14:sldId id="545"/>
            <p14:sldId id="268"/>
            <p14:sldId id="266"/>
            <p14:sldId id="265"/>
            <p14:sldId id="270"/>
            <p14:sldId id="271"/>
            <p14:sldId id="546"/>
            <p14:sldId id="267"/>
            <p14:sldId id="529"/>
            <p14:sldId id="284"/>
            <p14:sldId id="554"/>
            <p14:sldId id="525"/>
            <p14:sldId id="528"/>
            <p14:sldId id="274"/>
            <p14:sldId id="283"/>
            <p14:sldId id="288"/>
            <p14:sldId id="547"/>
            <p14:sldId id="537"/>
            <p14:sldId id="548"/>
            <p14:sldId id="290"/>
            <p14:sldId id="279"/>
            <p14:sldId id="289"/>
            <p14:sldId id="278"/>
            <p14:sldId id="269"/>
            <p14:sldId id="534"/>
            <p14:sldId id="280"/>
            <p14:sldId id="538"/>
            <p14:sldId id="539"/>
            <p14:sldId id="285"/>
            <p14:sldId id="308"/>
            <p14:sldId id="541"/>
            <p14:sldId id="542"/>
            <p14:sldId id="286"/>
            <p14:sldId id="307"/>
            <p14:sldId id="549"/>
            <p14:sldId id="543"/>
            <p14:sldId id="272"/>
            <p14:sldId id="550"/>
            <p14:sldId id="551"/>
            <p14:sldId id="295"/>
            <p14:sldId id="552"/>
            <p14:sldId id="29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514" autoAdjust="0"/>
  </p:normalViewPr>
  <p:slideViewPr>
    <p:cSldViewPr snapToGrid="0">
      <p:cViewPr varScale="1">
        <p:scale>
          <a:sx n="63" d="100"/>
          <a:sy n="63" d="100"/>
        </p:scale>
        <p:origin x="804" y="52"/>
      </p:cViewPr>
      <p:guideLst/>
    </p:cSldViewPr>
  </p:slideViewPr>
  <p:notesTextViewPr>
    <p:cViewPr>
      <p:scale>
        <a:sx n="3" d="2"/>
        <a:sy n="3" d="2"/>
      </p:scale>
      <p:origin x="0" y="0"/>
    </p:cViewPr>
  </p:notesTextViewPr>
  <p:sorterViewPr>
    <p:cViewPr>
      <p:scale>
        <a:sx n="80" d="100"/>
        <a:sy n="80" d="100"/>
      </p:scale>
      <p:origin x="0" y="-50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“Test in production” is the joke that is used to colloquially refer to the (not really testing) approach of testing where a feature is released directly to production, and you hope for the best.</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a production-like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10/16/2024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10/16/2024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10/16/2024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10/16/2024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10/16/2024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10/16/2024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10/16/2024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10/16/2024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10/16/2024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10/16/2024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10/16/2024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datadoghq.com/blog/gke-dashboards-integration-improvement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2879407" y="6248370"/>
            <a:ext cx="4279633"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1450"/>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334821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continuous </a:t>
            </a:r>
            <a:r>
              <a:rPr lang="en-US" sz="2700" dirty="0"/>
              <a:t>development</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Compare and contrast continuous delivery with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8D8098-2874-2991-1F2B-4D58E9F72F76}"/>
              </a:ext>
            </a:extLst>
          </p:cNvPr>
          <p:cNvSpPr>
            <a:spLocks noGrp="1"/>
          </p:cNvSpPr>
          <p:nvPr>
            <p:ph type="title"/>
          </p:nvPr>
        </p:nvSpPr>
        <p:spPr/>
        <p:txBody>
          <a:bodyPr/>
          <a:lstStyle/>
          <a:p>
            <a:r>
              <a:rPr lang="en-US" dirty="0"/>
              <a:t>Attributes and challenges for designing an effective CI process</a:t>
            </a:r>
          </a:p>
        </p:txBody>
      </p:sp>
      <p:sp>
        <p:nvSpPr>
          <p:cNvPr id="5" name="Content Placeholder 4">
            <a:extLst>
              <a:ext uri="{FF2B5EF4-FFF2-40B4-BE49-F238E27FC236}">
                <a16:creationId xmlns:a16="http://schemas.microsoft.com/office/drawing/2014/main" id="{21E81081-148B-5A05-8167-37641DA65BAA}"/>
              </a:ext>
            </a:extLst>
          </p:cNvPr>
          <p:cNvSpPr>
            <a:spLocks noGrp="1"/>
          </p:cNvSpPr>
          <p:nvPr>
            <p:ph idx="1"/>
          </p:nvPr>
        </p:nvSpPr>
        <p:spPr/>
        <p:txBody>
          <a:bodyPr/>
          <a:lstStyle/>
          <a:p>
            <a:r>
              <a:rPr lang="en-US" dirty="0"/>
              <a:t>Attributes of effective CI processes</a:t>
            </a:r>
          </a:p>
          <a:p>
            <a:r>
              <a:rPr lang="en-US" dirty="0"/>
              <a:t>Challenges for effective CI processes</a:t>
            </a:r>
          </a:p>
        </p:txBody>
      </p:sp>
    </p:spTree>
    <p:extLst>
      <p:ext uri="{BB962C8B-B14F-4D97-AF65-F5344CB8AC3E}">
        <p14:creationId xmlns:p14="http://schemas.microsoft.com/office/powerpoint/2010/main" val="4202566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042945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85000" lnSpcReduction="20000"/>
          </a:bodyPr>
          <a:lstStyle/>
          <a:p>
            <a:r>
              <a:rPr lang="en-US" dirty="0"/>
              <a:t>Consider both direct (e.g. business) metrics, and indirect (e.g. system) metrics</a:t>
            </a:r>
          </a:p>
          <a:p>
            <a:r>
              <a:rPr lang="en-US" dirty="0"/>
              <a:t>Hardware</a:t>
            </a:r>
          </a:p>
          <a:p>
            <a:r>
              <a:rPr lang="en-US" dirty="0"/>
              <a:t>Voltages, temperatures, fan speeds, component health</a:t>
            </a:r>
          </a:p>
          <a:p>
            <a:r>
              <a:rPr lang="en-US" dirty="0"/>
              <a:t>OS</a:t>
            </a:r>
          </a:p>
          <a:p>
            <a:r>
              <a:rPr lang="en-US" dirty="0"/>
              <a:t>Memory usage, swap usage, disk space, CPU load</a:t>
            </a:r>
          </a:p>
          <a:p>
            <a:r>
              <a:rPr lang="en-US" dirty="0"/>
              <a:t>Middleware</a:t>
            </a:r>
          </a:p>
          <a:p>
            <a:r>
              <a:rPr lang="en-US" dirty="0"/>
              <a:t>Memory, thread/</a:t>
            </a:r>
            <a:r>
              <a:rPr lang="en-US" dirty="0" err="1"/>
              <a:t>db</a:t>
            </a:r>
            <a:r>
              <a:rPr lang="en-US" dirty="0"/>
              <a:t> connection pools, connections, response time</a:t>
            </a:r>
          </a:p>
          <a:p>
            <a:r>
              <a:rPr lang="en-US" dirty="0"/>
              <a:t>Applications</a:t>
            </a:r>
          </a:p>
          <a:p>
            <a:r>
              <a:rPr lang="en-US" dirty="0"/>
              <a:t>Business transactions, conversion rate, status of 3rd party components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10515600" cy="2507960"/>
          </a:xfrm>
          <a:prstGeom prst="rect">
            <a:avLst/>
          </a:prstGeom>
        </p:spPr>
        <p:txBody>
          <a:bodyPr>
            <a:normAutofit lnSpcReduction="10000"/>
          </a:bodyPr>
          <a:lstStyle/>
          <a:p>
            <a:r>
              <a:rPr dirty="0"/>
              <a:t>Idea: Deploy to a complete production-like environment, but don't have </a:t>
            </a:r>
            <a:r>
              <a:rPr lang="en-US" dirty="0"/>
              <a:t>users </a:t>
            </a:r>
            <a:r>
              <a:rPr dirty="0"/>
              <a:t>use it</a:t>
            </a:r>
            <a:r>
              <a:rPr lang="en-US" dirty="0"/>
              <a:t>, collect preliminary feedback</a:t>
            </a:r>
          </a:p>
          <a:p>
            <a:r>
              <a:rPr lang="en-US" dirty="0"/>
              <a:t>Lower risk if a problem occurs in staging than in production</a:t>
            </a:r>
            <a:endParaRPr dirty="0"/>
          </a:p>
          <a:p>
            <a:r>
              <a:rPr dirty="0"/>
              <a:t>Examples:</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1857403" y="4008120"/>
            <a:ext cx="8477195" cy="3002043"/>
          </a:xfrm>
          <a:prstGeom prst="rect">
            <a:avLst/>
          </a:prstGeom>
          <a:ln w="12700">
            <a:miter lim="400000"/>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idx="1"/>
          </p:nvPr>
        </p:nvSpPr>
        <p:spPr>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212573" y="2473848"/>
            <a:ext cx="8498919" cy="4153058"/>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8849139" cy="4351338"/>
          </a:xfrm>
        </p:spPr>
        <p:txBody>
          <a:bodyPr>
            <a:normAutofit lnSpcReduction="10000"/>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idx="1"/>
          </p:nvPr>
        </p:nvSpPr>
        <p:spPr>
          <a:prstGeom prst="rect">
            <a:avLst/>
          </a:prstGeom>
        </p:spPr>
        <p:txBody>
          <a:bodyPr/>
          <a:lstStyle/>
          <a:p>
            <a:r>
              <a:rPr dirty="0"/>
              <a:t>Large scale example: Google TAP</a:t>
            </a:r>
          </a:p>
          <a:p>
            <a:pPr lvl="1">
              <a:buFont typeface="Arial" panose="020B0604020202020204" pitchFamily="34" charset="0"/>
              <a:buChar char="•"/>
            </a:pPr>
            <a:r>
              <a:rPr sz="2200" dirty="0"/>
              <a:t>50,000 unique changes per-day, 4 billion test cases per-day</a:t>
            </a:r>
          </a:p>
          <a:p>
            <a:pPr lvl="1">
              <a:buFont typeface="Arial" panose="020B0604020202020204" pitchFamily="34" charset="0"/>
              <a:buChar char="•"/>
            </a:pPr>
            <a:r>
              <a:rPr sz="2200" dirty="0"/>
              <a:t>Pre-submit optimization: run fast tests for each individual change (before code review). </a:t>
            </a:r>
            <a:br>
              <a:rPr sz="2200" dirty="0"/>
            </a:br>
            <a:r>
              <a:rPr sz="2200" dirty="0"/>
              <a:t>Block merge if they fail.</a:t>
            </a:r>
          </a:p>
          <a:p>
            <a:pPr lvl="1">
              <a:buFont typeface="Arial" panose="020B0604020202020204" pitchFamily="34" charset="0"/>
              <a:buChar char="•"/>
            </a:pPr>
            <a:r>
              <a:rPr sz="2200" dirty="0"/>
              <a:t>Then: run all affected tests; “build cop” monitors and acts immediately to roll-back or fix</a:t>
            </a:r>
          </a:p>
          <a:p>
            <a:pPr lvl="1">
              <a:buFont typeface="Arial" panose="020B0604020202020204" pitchFamily="34" charset="0"/>
              <a:buChar char="•"/>
            </a:pPr>
            <a:r>
              <a:rPr sz="2200" dirty="0"/>
              <a:t>Build cop monitors integration test runs</a:t>
            </a:r>
          </a:p>
          <a:p>
            <a:pPr lvl="1">
              <a:buFont typeface="Arial" panose="020B0604020202020204" pitchFamily="34" charset="0"/>
              <a:buChar char="•"/>
            </a:pPr>
            <a:r>
              <a:rPr sz="2200" dirty="0"/>
              <a:t>Average wait time to submit a change: 11 minutes</a:t>
            </a:r>
          </a:p>
        </p:txBody>
      </p:sp>
      <p:sp>
        <p:nvSpPr>
          <p:cNvPr id="172" name="“Software Engineering at Google: Lessons Learned from Programming Over Time,” Wright, Winters and Manshreck, 2020 (O’Reilly)"/>
          <p:cNvSpPr txBox="1"/>
          <p:nvPr/>
        </p:nvSpPr>
        <p:spPr>
          <a:xfrm>
            <a:off x="1975480" y="6396495"/>
            <a:ext cx="8241039"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r>
              <a:rPr sz="1100"/>
              <a:t>“Software Engineering at Google: Lessons Learned from Programming Over Time,” Wright, Winters and Manshreck, 2020 (O’Reilly)</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51</a:t>
            </a:fld>
            <a:endParaRPr lang="en-US"/>
          </a:p>
        </p:txBody>
      </p:sp>
    </p:spTree>
    <p:extLst>
      <p:ext uri="{BB962C8B-B14F-4D97-AF65-F5344CB8AC3E}">
        <p14:creationId xmlns:p14="http://schemas.microsoft.com/office/powerpoint/2010/main" val="3863011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10000"/>
          </a:bodyPr>
          <a:lstStyle/>
          <a:p>
            <a:pPr marL="342900" indent="-342900"/>
            <a:r>
              <a:rPr lang="en-US" dirty="0"/>
              <a:t>dev branches get merged into master, </a:t>
            </a:r>
          </a:p>
          <a:p>
            <a:pPr marL="342900" indent="-342900"/>
            <a:r>
              <a:rPr lang="en-US" dirty="0"/>
              <a:t>then once a week all changes from the past week are pulled into a release branch.</a:t>
            </a:r>
          </a:p>
          <a:p>
            <a:pPr marL="342900" indent="-342900"/>
            <a:r>
              <a:rPr lang="en-US" dirty="0"/>
              <a:t>For 3 days they “stabilize” the release branch – find changes that are causing very bad behavior and back them out. </a:t>
            </a:r>
          </a:p>
          <a:p>
            <a:pPr marL="342900" indent="-342900"/>
            <a:r>
              <a:rPr lang="en-US" dirty="0"/>
              <a:t>Then for the last 4 days of the week, every change that survived that stabilization gets individually pushed to production batched so that this happens 3x/day.</a:t>
            </a:r>
          </a:p>
          <a:p>
            <a:pPr marL="342900" indent="-342900"/>
            <a:r>
              <a:rPr lang="en-US" dirty="0"/>
              <a:t>Important to do small deploys so that you can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development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buFont typeface="Arial" panose="020B0604020202020204" pitchFamily="34" charset="0"/>
              <a:buChar char="•"/>
            </a:pPr>
            <a:r>
              <a:rPr lang="en-US" sz="27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695583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t>“That morning, a software bug in an update to the </a:t>
            </a:r>
            <a:r>
              <a:rPr sz="1200" dirty="0" err="1"/>
              <a:t>DynamicSource</a:t>
            </a:r>
            <a:r>
              <a:rPr sz="1200" dirty="0"/>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Both planes headed down the runway with less power and at lower speed than they should have. And with the jets judged lighter than they actually were, the pilots rotated too early</a:t>
            </a:r>
            <a:br>
              <a:rPr sz="1200" dirty="0"/>
            </a:br>
            <a:br>
              <a:rPr sz="1200" dirty="0"/>
            </a:br>
            <a:r>
              <a:rPr sz="12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Continuous development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latin typeface="Aptos" panose="020B0004020202020204" pitchFamily="34" charset="0"/>
              </a:rPr>
              <a:t>Continuous integration: Perform frequent integrations with entire codebase, running integration-scale tests</a:t>
            </a:r>
          </a:p>
          <a:p>
            <a:pPr marL="400050" indent="-342900"/>
            <a:r>
              <a:rPr lang="en-US" sz="3100" dirty="0">
                <a:latin typeface="Aptos" panose="020B0004020202020204" pitchFamily="34" charset="0"/>
              </a:rPr>
              <a:t>Continuous delivery: Deploy frequently and monitor</a:t>
            </a:r>
          </a:p>
          <a:p>
            <a:pPr marL="400050" indent="-342900"/>
            <a:endParaRPr sz="3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11094</TotalTime>
  <Words>10855</Words>
  <Application>Microsoft Office PowerPoint</Application>
  <PresentationFormat>Widescreen</PresentationFormat>
  <Paragraphs>631</Paragraphs>
  <Slides>56</Slides>
  <Notes>48</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Calibri</vt:lpstr>
      <vt:lpstr>Aptos</vt:lpstr>
      <vt:lpstr>Helvetica</vt:lpstr>
      <vt:lpstr>Wingdings</vt:lpstr>
      <vt:lpstr>Arial</vt:lpstr>
      <vt:lpstr>Verdana</vt:lpstr>
      <vt:lpstr>CS 4530 Theme</vt:lpstr>
      <vt:lpstr>CS 4530: Fundamentals of Software Engineering Module 13: Continuous Development</vt:lpstr>
      <vt:lpstr>Learning objectives for this lesson</vt:lpstr>
      <vt:lpstr>Review: The Agile Model Reduces Risk by Embracing Change (~2000)</vt:lpstr>
      <vt:lpstr>Agile values fast quality feedback loops</vt:lpstr>
      <vt:lpstr>Agile requires a quality assurance process</vt:lpstr>
      <vt:lpstr>Agile requires a quality assurance process</vt:lpstr>
      <vt:lpstr>Example: Some bugs slip through testing, even in highly-regulated industries</vt:lpstr>
      <vt:lpstr>Continuous development practices improve code quality and dev velocity</vt:lpstr>
      <vt:lpstr>Continuous Integration (CI) provides global feedback on local changes</vt:lpstr>
      <vt:lpstr>A CI process is a software pipeline</vt:lpstr>
      <vt:lpstr>CI is triggered by commits, pull requests, and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automate performance testing</vt:lpstr>
      <vt:lpstr>CI Pipelines automate benchmarking</vt:lpstr>
      <vt:lpstr>Attributes and challenges for designing an effective CI process</vt:lpstr>
      <vt:lpstr>Attributes of effective CI processes</vt:lpstr>
      <vt:lpstr>Effective CI processes are run often enough to reduce debugging effort</vt:lpstr>
      <vt:lpstr>Effective CI processes allocate enough resources to mitigate flaky tests</vt:lpstr>
      <vt:lpstr>Build Systems Orchestrate Software Engineering Tasks</vt:lpstr>
      <vt:lpstr>Challenges and Solutions for Repeatable Builds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Continuous Delivery does not mean Immediate Delivery</vt:lpstr>
      <vt:lpstr>Ways to mitigate deployment risks</vt:lpstr>
      <vt:lpstr>Build a staging environment to qualify features for delivery</vt:lpstr>
      <vt:lpstr>Post-delivery monitoring mitigates risk</vt:lpstr>
      <vt:lpstr>Split Deployments Mitigate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Take Automated Actions</vt:lpstr>
      <vt:lpstr>What not to do: Failed Deployment at Knight Capital</vt:lpstr>
      <vt:lpstr>What could Knight capital have done better?</vt:lpstr>
      <vt:lpstr>From Monitoring to Observability</vt:lpstr>
      <vt:lpstr>New Tools allow Observability inside of Apps, Too</vt:lpstr>
      <vt:lpstr>Monitoring Services Take Automated Actions</vt:lpstr>
      <vt:lpstr>Beware of Metrics</vt:lpstr>
      <vt:lpstr>How should we allocate our testing resources?</vt:lpstr>
      <vt:lpstr>Compare Continuous Delivery and TDD</vt:lpstr>
      <vt:lpstr>CI in practice at Google</vt:lpstr>
      <vt:lpstr>Facebook: "Move fast and break things"</vt:lpstr>
      <vt:lpstr>Facebook used to have an elaborate system of branches </vt:lpstr>
      <vt:lpstr>Deployment Example</vt:lpstr>
      <vt:lpstr>Post-2016: Truly Continuous Releases from Master Branch (excerpts from blog post)</vt:lpstr>
      <vt:lpstr>Post-2016: truly continuous releases from master branch</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151</cp:revision>
  <dcterms:created xsi:type="dcterms:W3CDTF">2021-01-07T15:19:22Z</dcterms:created>
  <dcterms:modified xsi:type="dcterms:W3CDTF">2024-10-16T17:19:10Z</dcterms:modified>
</cp:coreProperties>
</file>